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6" r:id="rId3"/>
    <p:sldId id="264" r:id="rId4"/>
    <p:sldId id="265" r:id="rId5"/>
    <p:sldId id="261" r:id="rId6"/>
    <p:sldId id="260" r:id="rId7"/>
    <p:sldId id="262" r:id="rId8"/>
    <p:sldId id="263" r:id="rId9"/>
    <p:sldId id="258" r:id="rId10"/>
    <p:sldId id="272" r:id="rId11"/>
    <p:sldId id="270" r:id="rId12"/>
    <p:sldId id="271" r:id="rId13"/>
    <p:sldId id="267" r:id="rId14"/>
    <p:sldId id="268" r:id="rId15"/>
    <p:sldId id="269" r:id="rId16"/>
    <p:sldId id="259"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6" autoAdjust="0"/>
    <p:restoredTop sz="94645" autoAdjust="0"/>
  </p:normalViewPr>
  <p:slideViewPr>
    <p:cSldViewPr>
      <p:cViewPr varScale="1">
        <p:scale>
          <a:sx n="109" d="100"/>
          <a:sy n="109" d="100"/>
        </p:scale>
        <p:origin x="-114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4ADA12-D632-41C0-B492-C93AE4338B6A}" type="datetimeFigureOut">
              <a:rPr lang="en-US" smtClean="0"/>
              <a:t>5/20/2012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64BC9-A7DD-474D-B831-4516AF96C98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ADA12-D632-41C0-B492-C93AE4338B6A}" type="datetimeFigureOut">
              <a:rPr lang="en-US" smtClean="0"/>
              <a:t>5/20/2012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64BC9-A7DD-474D-B831-4516AF96C98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ADA12-D632-41C0-B492-C93AE4338B6A}" type="datetimeFigureOut">
              <a:rPr lang="en-US" smtClean="0"/>
              <a:t>5/20/2012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64BC9-A7DD-474D-B831-4516AF96C98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4ADA12-D632-41C0-B492-C93AE4338B6A}" type="datetimeFigureOut">
              <a:rPr lang="en-US" smtClean="0"/>
              <a:t>5/20/2012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64BC9-A7DD-474D-B831-4516AF96C98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C4ADA12-D632-41C0-B492-C93AE4338B6A}" type="datetimeFigureOut">
              <a:rPr lang="en-US" smtClean="0"/>
              <a:t>5/20/2012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964BC9-A7DD-474D-B831-4516AF96C98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C4ADA12-D632-41C0-B492-C93AE4338B6A}" type="datetimeFigureOut">
              <a:rPr lang="en-US" smtClean="0"/>
              <a:t>5/20/2012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64BC9-A7DD-474D-B831-4516AF96C981}"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C4ADA12-D632-41C0-B492-C93AE4338B6A}" type="datetimeFigureOut">
              <a:rPr lang="en-US" smtClean="0"/>
              <a:t>5/20/2012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964BC9-A7DD-474D-B831-4516AF96C981}"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C4ADA12-D632-41C0-B492-C93AE4338B6A}" type="datetimeFigureOut">
              <a:rPr lang="en-US" smtClean="0"/>
              <a:t>5/20/2012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964BC9-A7DD-474D-B831-4516AF96C98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4ADA12-D632-41C0-B492-C93AE4338B6A}" type="datetimeFigureOut">
              <a:rPr lang="en-US" smtClean="0"/>
              <a:t>5/20/2012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964BC9-A7DD-474D-B831-4516AF96C98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DA12-D632-41C0-B492-C93AE4338B6A}" type="datetimeFigureOut">
              <a:rPr lang="en-US" smtClean="0"/>
              <a:t>5/20/2012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64BC9-A7DD-474D-B831-4516AF96C98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C4ADA12-D632-41C0-B492-C93AE4338B6A}" type="datetimeFigureOut">
              <a:rPr lang="en-US" smtClean="0"/>
              <a:t>5/20/2012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964BC9-A7DD-474D-B831-4516AF96C98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4ADA12-D632-41C0-B492-C93AE4338B6A}" type="datetimeFigureOut">
              <a:rPr lang="en-US" smtClean="0"/>
              <a:t>5/20/2012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964BC9-A7DD-474D-B831-4516AF96C981}"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video" Target="file:///C:\Users\Medic-2\Pictures\2011-12-31\MOV02262.MPG"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estcountyfire.net/" TargetMode="External"/><Relationship Id="rId2" Type="http://schemas.openxmlformats.org/officeDocument/2006/relationships/hyperlink" Target="http://westcountyfire.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hyperlink" Target="mailto:admin@westcountyfire.com?subject=Former%20Dispatcher%20Name%20Submission" TargetMode="Externa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West County Fire Control</a:t>
            </a:r>
            <a:br>
              <a:rPr lang="en-US" dirty="0" smtClean="0"/>
            </a:br>
            <a:r>
              <a:rPr lang="en-US" sz="2000" dirty="0" smtClean="0"/>
              <a:t>6852 Meadville Road – PO Box 5</a:t>
            </a:r>
            <a:br>
              <a:rPr lang="en-US" sz="2000" dirty="0" smtClean="0"/>
            </a:br>
            <a:r>
              <a:rPr lang="en-US" sz="2000" dirty="0" smtClean="0"/>
              <a:t>Girard, PA 16417-0005</a:t>
            </a:r>
            <a:endParaRPr lang="en-US" dirty="0"/>
          </a:p>
        </p:txBody>
      </p:sp>
      <p:sp>
        <p:nvSpPr>
          <p:cNvPr id="3" name="Subtitle 2"/>
          <p:cNvSpPr>
            <a:spLocks noGrp="1"/>
          </p:cNvSpPr>
          <p:nvPr>
            <p:ph type="subTitle" idx="1"/>
          </p:nvPr>
        </p:nvSpPr>
        <p:spPr/>
        <p:txBody>
          <a:bodyPr/>
          <a:lstStyle/>
          <a:p>
            <a:r>
              <a:rPr lang="en-US" dirty="0" smtClean="0"/>
              <a:t>Station KNBD551</a:t>
            </a:r>
            <a:endParaRPr lang="en-US" dirty="0"/>
          </a:p>
          <a:p>
            <a:r>
              <a:rPr lang="en-US" dirty="0" smtClean="0"/>
              <a:t>(1961 – 2011)</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“Routine Emergencies:” 1961 to 2011</a:t>
            </a:r>
            <a:endParaRPr lang="en-US" dirty="0"/>
          </a:p>
        </p:txBody>
      </p:sp>
      <p:pic>
        <p:nvPicPr>
          <p:cNvPr id="7" name="Content Placeholder 6" descr="collage1.jpg"/>
          <p:cNvPicPr>
            <a:picLocks noGrp="1" noChangeAspect="1"/>
          </p:cNvPicPr>
          <p:nvPr>
            <p:ph idx="1"/>
          </p:nvPr>
        </p:nvPicPr>
        <p:blipFill>
          <a:blip r:embed="rId2" cstate="print"/>
          <a:stretch>
            <a:fillRect/>
          </a:stretch>
        </p:blipFill>
        <p:spPr>
          <a:xfrm>
            <a:off x="3575050" y="1391520"/>
            <a:ext cx="5111750" cy="3616172"/>
          </a:xfrm>
        </p:spPr>
      </p:pic>
      <p:sp>
        <p:nvSpPr>
          <p:cNvPr id="6" name="Text Placeholder 5"/>
          <p:cNvSpPr>
            <a:spLocks noGrp="1"/>
          </p:cNvSpPr>
          <p:nvPr>
            <p:ph type="body" sz="half" idx="2"/>
          </p:nvPr>
        </p:nvSpPr>
        <p:spPr/>
        <p:txBody>
          <a:bodyPr/>
          <a:lstStyle/>
          <a:p>
            <a:r>
              <a:rPr lang="en-US" dirty="0" smtClean="0"/>
              <a:t>No emergency call is ever “routine”, but for fifty years, the operators at West County handled calls for emergencies of all types:  crimes, fires, medical emergencies, and rescues.</a:t>
            </a:r>
          </a:p>
          <a:p>
            <a:r>
              <a:rPr lang="en-US" dirty="0" smtClean="0"/>
              <a:t>Just exactly what constitutes an emergency is often a matter of personal opinion – many callers would emphasize that “this really isn’t an emergency” when reporting their own heart attack or stroke.  </a:t>
            </a:r>
          </a:p>
          <a:p>
            <a:r>
              <a:rPr lang="en-US" dirty="0" smtClean="0"/>
              <a:t>Other, less stoic individuals would demand an immediate, “Code 3” response  for such trivial matters as a missing newspaper, strange lights in the sky, or the mythical “barking duck.”</a:t>
            </a:r>
          </a:p>
          <a:p>
            <a:r>
              <a:rPr lang="en-US" dirty="0" smtClean="0"/>
              <a:t>Some callers became notorious for their propensity to see things like flying saucers, bigfoot, and the mysterious apes of Mechanic Street.</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September 18, 1977 – </a:t>
            </a:r>
            <a:br>
              <a:rPr lang="en-US" dirty="0" smtClean="0"/>
            </a:br>
            <a:r>
              <a:rPr lang="en-US" dirty="0" smtClean="0"/>
              <a:t>F2 Tornado Damages School and Homes in Lake City</a:t>
            </a:r>
            <a:endParaRPr lang="en-US" dirty="0"/>
          </a:p>
        </p:txBody>
      </p:sp>
      <p:pic>
        <p:nvPicPr>
          <p:cNvPr id="5" name="Content Placeholder 4" descr="lake_city_tornado.jpg"/>
          <p:cNvPicPr>
            <a:picLocks noGrp="1" noChangeAspect="1"/>
          </p:cNvPicPr>
          <p:nvPr>
            <p:ph idx="1"/>
          </p:nvPr>
        </p:nvPicPr>
        <p:blipFill>
          <a:blip r:embed="rId2" cstate="print"/>
          <a:stretch>
            <a:fillRect/>
          </a:stretch>
        </p:blipFill>
        <p:spPr>
          <a:xfrm>
            <a:off x="3575050" y="1326515"/>
            <a:ext cx="5111750" cy="3746183"/>
          </a:xfrm>
        </p:spPr>
      </p:pic>
      <p:sp>
        <p:nvSpPr>
          <p:cNvPr id="4" name="Text Placeholder 3"/>
          <p:cNvSpPr>
            <a:spLocks noGrp="1"/>
          </p:cNvSpPr>
          <p:nvPr>
            <p:ph type="body" sz="half" idx="2"/>
          </p:nvPr>
        </p:nvSpPr>
        <p:spPr/>
        <p:txBody>
          <a:bodyPr>
            <a:normAutofit lnSpcReduction="10000"/>
          </a:bodyPr>
          <a:lstStyle/>
          <a:p>
            <a:r>
              <a:rPr lang="en-US" dirty="0" smtClean="0"/>
              <a:t>During the early evening hours of September 19, 1977 an F2 tornado touched down just west of Lake City, PA. After heavily damaged Elk Valley Elementary school, the tornado traveled east along Martin Avenue, destroying homes and injuring seven persons. </a:t>
            </a:r>
          </a:p>
          <a:p>
            <a:r>
              <a:rPr lang="en-US" dirty="0" smtClean="0"/>
              <a:t>At the time of the tornado, several sporting events were underway in the ball-fields immediately adjacent to the schools.  Concerned parents from all over Erie County converged on the scene, complicating traffic and rescue efforts.</a:t>
            </a:r>
          </a:p>
          <a:p>
            <a:r>
              <a:rPr lang="en-US" dirty="0" smtClean="0"/>
              <a:t>Operators at West County Fire Control dealt with widespread telephone outages and communication failures in an era before cell-phones and maintained communication with police, fire, EMS and emergency management officials despite terribly overloaded voice radio channels.</a:t>
            </a:r>
            <a:endParaRPr lang="en-US" dirty="0" smtClean="0"/>
          </a:p>
          <a:p>
            <a:endParaRPr lang="en-US"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March 18, 1985 – Culvert Collapse Dams Elk Creek at Conrail Tracks</a:t>
            </a:r>
            <a:endParaRPr lang="en-US" dirty="0"/>
          </a:p>
        </p:txBody>
      </p:sp>
      <p:pic>
        <p:nvPicPr>
          <p:cNvPr id="5" name="Content Placeholder 4" descr="viaduct_collapse.jpg"/>
          <p:cNvPicPr>
            <a:picLocks noGrp="1" noChangeAspect="1"/>
          </p:cNvPicPr>
          <p:nvPr>
            <p:ph idx="1"/>
          </p:nvPr>
        </p:nvPicPr>
        <p:blipFill>
          <a:blip r:embed="rId2" cstate="print"/>
          <a:stretch>
            <a:fillRect/>
          </a:stretch>
        </p:blipFill>
        <p:spPr>
          <a:xfrm>
            <a:off x="3575050" y="1652243"/>
            <a:ext cx="5111750" cy="3094726"/>
          </a:xfrm>
        </p:spPr>
      </p:pic>
      <p:sp>
        <p:nvSpPr>
          <p:cNvPr id="4" name="Text Placeholder 3"/>
          <p:cNvSpPr>
            <a:spLocks noGrp="1"/>
          </p:cNvSpPr>
          <p:nvPr>
            <p:ph type="body" sz="half" idx="2"/>
          </p:nvPr>
        </p:nvSpPr>
        <p:spPr/>
        <p:txBody>
          <a:bodyPr>
            <a:normAutofit fontScale="92500"/>
          </a:bodyPr>
          <a:lstStyle/>
          <a:p>
            <a:r>
              <a:rPr lang="en-US" dirty="0" smtClean="0"/>
              <a:t>The collapse of a stone culvert carrying the Conrail mainline over Elk Creek created an accidental dam that impounded the swiftly flowing waters of Elk Creek, creating a 70 acre lake that inundated homes south of the tracks and threatened those north of the tracks with a flash flood. </a:t>
            </a:r>
            <a:r>
              <a:rPr lang="en-US" dirty="0"/>
              <a:t> </a:t>
            </a:r>
            <a:r>
              <a:rPr lang="en-US" dirty="0" smtClean="0"/>
              <a:t> Excavation crews from Conrail, Great Lakes Construction Co, and the Army Corps of Engineers worked frantically to clear the debris of the culvert and a 100 foot tall mound of earth that formed the dam.  Other crews cleared the stream-bed north of the tracks and reinforced the banks to prevent the destruction of West Lake Road and homes located at the mouth of Elk Creek.  Despite their efforts, at least one mobile home was “flushed” through the culvert and downstream, creating a striking visual that served in the opening teaser of  “Action News 24” for several years afterward.</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May 31, 1985 Tornado Outbreak – Albion &amp; </a:t>
            </a:r>
            <a:r>
              <a:rPr lang="en-US" dirty="0" err="1" smtClean="0"/>
              <a:t>Cranesville</a:t>
            </a:r>
            <a:endParaRPr lang="en-US" dirty="0"/>
          </a:p>
        </p:txBody>
      </p:sp>
      <p:pic>
        <p:nvPicPr>
          <p:cNvPr id="5" name="Content Placeholder 4" descr="1985AlbionTornado2.jpg"/>
          <p:cNvPicPr>
            <a:picLocks noGrp="1" noChangeAspect="1"/>
          </p:cNvPicPr>
          <p:nvPr>
            <p:ph idx="1"/>
          </p:nvPr>
        </p:nvPicPr>
        <p:blipFill>
          <a:blip r:embed="rId2" cstate="print"/>
          <a:stretch>
            <a:fillRect/>
          </a:stretch>
        </p:blipFill>
        <p:spPr>
          <a:xfrm>
            <a:off x="3575050" y="1584435"/>
            <a:ext cx="5111750" cy="3230342"/>
          </a:xfrm>
        </p:spPr>
      </p:pic>
      <p:sp>
        <p:nvSpPr>
          <p:cNvPr id="4" name="Text Placeholder 3"/>
          <p:cNvSpPr>
            <a:spLocks noGrp="1"/>
          </p:cNvSpPr>
          <p:nvPr>
            <p:ph type="body" sz="half" idx="2"/>
          </p:nvPr>
        </p:nvSpPr>
        <p:spPr/>
        <p:txBody>
          <a:bodyPr>
            <a:normAutofit fontScale="92500" lnSpcReduction="10000"/>
          </a:bodyPr>
          <a:lstStyle/>
          <a:p>
            <a:r>
              <a:rPr lang="en-US" dirty="0" smtClean="0"/>
              <a:t>One disaster that would forever influence the operation of the communications center was the F4 tornado that devastated Albion and </a:t>
            </a:r>
            <a:r>
              <a:rPr lang="en-US" dirty="0" err="1" smtClean="0"/>
              <a:t>Cranesville</a:t>
            </a:r>
            <a:r>
              <a:rPr lang="en-US" dirty="0" smtClean="0"/>
              <a:t> on May 31, 1985.</a:t>
            </a:r>
          </a:p>
          <a:p>
            <a:r>
              <a:rPr lang="en-US" dirty="0" smtClean="0"/>
              <a:t>At around 5:00 pm, the tornado touched down in extreme northwestern Crawford County near the Ohio State Line. It moved northeast into Erie County, destroying rural farms and homes near the village of </a:t>
            </a:r>
            <a:r>
              <a:rPr lang="en-US" dirty="0" err="1" smtClean="0"/>
              <a:t>Pennside</a:t>
            </a:r>
            <a:r>
              <a:rPr lang="en-US" dirty="0" smtClean="0"/>
              <a:t> before striking Albion ‘dead center.’  The tornado leveled ten square blocks of Albion Borough, destroying 309 structures and immediately claiming nine lives. It continued northeast unabated into </a:t>
            </a:r>
            <a:r>
              <a:rPr lang="en-US" dirty="0" err="1" smtClean="0"/>
              <a:t>Cranesville</a:t>
            </a:r>
            <a:r>
              <a:rPr lang="en-US" dirty="0" smtClean="0"/>
              <a:t> where it took another three lives at Kennedy’s Mobile Home Park and destroyed dozens of homes.  An additional 82 persons were injured requiring  one of the largest rescue responses in the history of Erie County.</a:t>
            </a:r>
          </a:p>
          <a:p>
            <a:r>
              <a:rPr lang="en-US" dirty="0" smtClean="0"/>
              <a:t> These rescues were largely coordinated by the heroic operators at West County Fire Control in Girard.</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Snowstorm of the Century – March 13, 1993</a:t>
            </a:r>
            <a:endParaRPr lang="en-US" dirty="0"/>
          </a:p>
        </p:txBody>
      </p:sp>
      <p:pic>
        <p:nvPicPr>
          <p:cNvPr id="5" name="Content Placeholder 4" descr="Storm_of_the_century_satellite.gif"/>
          <p:cNvPicPr>
            <a:picLocks noGrp="1" noChangeAspect="1"/>
          </p:cNvPicPr>
          <p:nvPr>
            <p:ph idx="1"/>
          </p:nvPr>
        </p:nvPicPr>
        <p:blipFill>
          <a:blip r:embed="rId2" cstate="print"/>
          <a:stretch>
            <a:fillRect/>
          </a:stretch>
        </p:blipFill>
        <p:spPr>
          <a:xfrm>
            <a:off x="4172236" y="273050"/>
            <a:ext cx="3917378" cy="5853113"/>
          </a:xfrm>
        </p:spPr>
      </p:pic>
      <p:sp>
        <p:nvSpPr>
          <p:cNvPr id="4" name="Text Placeholder 3"/>
          <p:cNvSpPr>
            <a:spLocks noGrp="1"/>
          </p:cNvSpPr>
          <p:nvPr>
            <p:ph type="body" sz="half" idx="2"/>
          </p:nvPr>
        </p:nvSpPr>
        <p:spPr/>
        <p:txBody>
          <a:bodyPr>
            <a:normAutofit fontScale="92500"/>
          </a:bodyPr>
          <a:lstStyle/>
          <a:p>
            <a:r>
              <a:rPr lang="en-US" dirty="0" smtClean="0"/>
              <a:t>One of the first tests of the “new” communication center on Route 18 was the snowstorm of March 1993. </a:t>
            </a:r>
          </a:p>
          <a:p>
            <a:r>
              <a:rPr lang="en-US" dirty="0" smtClean="0"/>
              <a:t>The storm originated in the North Atlantic Ocean on March 8 and meandered across the Caribbean, picking up tropical moisture before joining the Gulf Stream and moving north along the Atlantic Coast. </a:t>
            </a:r>
          </a:p>
          <a:p>
            <a:r>
              <a:rPr lang="en-US" dirty="0" smtClean="0"/>
              <a:t>Striking Pennsylvania on Saturday, March 13, it brought temperatures of -12 (F) in Erie County along with Hurricane Force Winds and snowfalls more than 24” in a 24 hour period.  Total accumulation in West County was between 24” and 36” with some drifts reaching twenty feet in height. Widespread power outages, traffic accidents, and road closures tested the emergency services in West County, but the storm claimed no lives – largely due to the diligence and tenacity of the operators at West County Fire Control. </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September 11, 2001 – United Airlines Flight 93</a:t>
            </a:r>
            <a:endParaRPr lang="en-US" dirty="0"/>
          </a:p>
        </p:txBody>
      </p:sp>
      <p:pic>
        <p:nvPicPr>
          <p:cNvPr id="5" name="Content Placeholder 4" descr="UA93_crash_site_noborder.jpg"/>
          <p:cNvPicPr>
            <a:picLocks noGrp="1" noChangeAspect="1"/>
          </p:cNvPicPr>
          <p:nvPr>
            <p:ph idx="1"/>
          </p:nvPr>
        </p:nvPicPr>
        <p:blipFill>
          <a:blip r:embed="rId2" cstate="print"/>
          <a:stretch>
            <a:fillRect/>
          </a:stretch>
        </p:blipFill>
        <p:spPr>
          <a:xfrm>
            <a:off x="3575050" y="1478478"/>
            <a:ext cx="5111750" cy="3442256"/>
          </a:xfrm>
        </p:spPr>
      </p:pic>
      <p:sp>
        <p:nvSpPr>
          <p:cNvPr id="4" name="Text Placeholder 3"/>
          <p:cNvSpPr>
            <a:spLocks noGrp="1"/>
          </p:cNvSpPr>
          <p:nvPr>
            <p:ph type="body" sz="half" idx="2"/>
          </p:nvPr>
        </p:nvSpPr>
        <p:spPr/>
        <p:txBody>
          <a:bodyPr>
            <a:normAutofit fontScale="92500" lnSpcReduction="10000"/>
          </a:bodyPr>
          <a:lstStyle/>
          <a:p>
            <a:r>
              <a:rPr lang="en-US" dirty="0" smtClean="0"/>
              <a:t>By 9:28 AM, nearly everyone with a radio, television, or Internet connection was aware that two passenger jets had crashed into the World Trade Center in New York.  Within another few minutes, a third airliner would crash into the Pentagon in Washington, DC.  At West County, already busy due to the opening of the Albion Fair, there was another reason for concern: Cleveland Center had just reported that ANOTHER airliner had been hijacked while traveling through Pennsylvania Airspace.  United 93 was flying westbound over central Pennsylvania and would cross the Ohio line just south of Mercer County before making a sweeping 180 degree turn near Cleveland and returning to Pennsylvania near Pittsburgh before crashing near </a:t>
            </a:r>
            <a:r>
              <a:rPr lang="en-US" dirty="0" err="1" smtClean="0"/>
              <a:t>Shanksville</a:t>
            </a:r>
            <a:r>
              <a:rPr lang="en-US" dirty="0" smtClean="0"/>
              <a:t>, PA during a passenger revolt.</a:t>
            </a:r>
          </a:p>
          <a:p>
            <a:r>
              <a:rPr lang="en-US" dirty="0" smtClean="0"/>
              <a:t>At West County, a flurry of electronic messages from NCIC, NLETS, and CLEAN kept the dispatchers busy relaying information to local law enforcement and emergency management officials.</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Broadcast &amp; Sign-Off</a:t>
            </a:r>
            <a:endParaRPr lang="en-US" dirty="0"/>
          </a:p>
        </p:txBody>
      </p:sp>
      <p:pic>
        <p:nvPicPr>
          <p:cNvPr id="4" name="MOV02262.MPG">
            <a:hlinkClick r:id="" action="ppaction://media"/>
          </p:cNvPr>
          <p:cNvPicPr>
            <a:picLocks noGrp="1" noRot="1" noChangeAspect="1"/>
          </p:cNvPicPr>
          <p:nvPr>
            <p:ph idx="1"/>
            <a:videoFile r:link="rId1"/>
          </p:nvPr>
        </p:nvPicPr>
        <p:blipFill>
          <a:blip r:embed="rId3" cstate="print"/>
          <a:stretch>
            <a:fillRect/>
          </a:stretch>
        </p:blipFill>
        <p:spPr>
          <a:xfrm>
            <a:off x="1524000" y="1576388"/>
            <a:ext cx="6096000" cy="4572000"/>
          </a:xfrm>
          <a:prstGeom prst="rect">
            <a:avLst/>
          </a:prstGeo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fill="hold"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Disclaimer</a:t>
            </a:r>
            <a:endParaRPr lang="en-US" dirty="0"/>
          </a:p>
        </p:txBody>
      </p:sp>
      <p:sp>
        <p:nvSpPr>
          <p:cNvPr id="3" name="Content Placeholder 2"/>
          <p:cNvSpPr>
            <a:spLocks noGrp="1"/>
          </p:cNvSpPr>
          <p:nvPr>
            <p:ph idx="1"/>
          </p:nvPr>
        </p:nvSpPr>
        <p:spPr/>
        <p:txBody>
          <a:bodyPr>
            <a:normAutofit fontScale="70000" lnSpcReduction="20000"/>
          </a:bodyPr>
          <a:lstStyle/>
          <a:p>
            <a:r>
              <a:rPr lang="en-US" dirty="0"/>
              <a:t>After more than fifty years of service to the citizens of Erie County, the West Erie County Emergency Communication Center ceased to operate as a public safety dispatch center on the first of December, 2011. The initial purpose of this website is to commemorate the service that West County provided to the community in those fifty years. </a:t>
            </a:r>
          </a:p>
          <a:p>
            <a:r>
              <a:rPr lang="en-US" dirty="0"/>
              <a:t>The domains </a:t>
            </a:r>
            <a:r>
              <a:rPr lang="en-US" u="sng" dirty="0">
                <a:hlinkClick r:id="rId2"/>
              </a:rPr>
              <a:t>http://westcountyfire.com/</a:t>
            </a:r>
            <a:r>
              <a:rPr lang="en-US" dirty="0"/>
              <a:t> and </a:t>
            </a:r>
            <a:r>
              <a:rPr lang="en-US" u="sng" dirty="0">
                <a:hlinkClick r:id="rId3"/>
              </a:rPr>
              <a:t>http://westcountyfire.net/</a:t>
            </a:r>
            <a:r>
              <a:rPr lang="en-US" dirty="0"/>
              <a:t> are privately owned by Micheal H. McCabe and any editorial content found here is solely the personal opinion of Mr. McCabe. </a:t>
            </a:r>
          </a:p>
          <a:p>
            <a:r>
              <a:rPr lang="en-US" dirty="0"/>
              <a:t>Needless to say, there is nothing “official” about this website and the views and opinions expressed here do not represent the views of the West Erie County Emergency Communication Center, Incorporated or any of the municipal governments that own that fine 501 (c) (3) corporation. </a:t>
            </a:r>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Radio Frequencies &amp; Call Signs</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smtClean="0"/>
              <a:t>Fire Dispatch (</a:t>
            </a:r>
            <a:r>
              <a:rPr lang="en-US" b="1" u="sng" dirty="0" smtClean="0"/>
              <a:t>KNBD551</a:t>
            </a:r>
            <a:r>
              <a:rPr lang="en-US" dirty="0" smtClean="0"/>
              <a:t>): 33.980 MHz (Simplex), Carrier Squelch</a:t>
            </a:r>
          </a:p>
          <a:p>
            <a:r>
              <a:rPr lang="en-US" dirty="0" smtClean="0"/>
              <a:t>Fire Ground Operations (East): 33.960 MHz</a:t>
            </a:r>
          </a:p>
          <a:p>
            <a:r>
              <a:rPr lang="en-US" dirty="0" smtClean="0"/>
              <a:t>Fire Ground Operations (West): 33.880 MHz</a:t>
            </a:r>
          </a:p>
          <a:p>
            <a:r>
              <a:rPr lang="en-US" dirty="0" smtClean="0"/>
              <a:t>Fire Police &amp; EMS Operations: 33.940 MHz</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Police Dispatch (</a:t>
            </a:r>
            <a:r>
              <a:rPr lang="en-US" b="1" u="sng" dirty="0" smtClean="0"/>
              <a:t>KGD591</a:t>
            </a:r>
            <a:r>
              <a:rPr lang="en-US" dirty="0" smtClean="0"/>
              <a:t>): 155.130 MHz (Simplex)</a:t>
            </a:r>
          </a:p>
          <a:p>
            <a:r>
              <a:rPr lang="en-US" dirty="0" smtClean="0"/>
              <a:t>Girard Borough &amp; Girard Twp. Road Crews (</a:t>
            </a:r>
            <a:r>
              <a:rPr lang="en-US" b="1" u="sng" dirty="0" smtClean="0"/>
              <a:t>KDR726</a:t>
            </a:r>
            <a:r>
              <a:rPr lang="en-US" dirty="0" smtClean="0"/>
              <a:t>):  155.715 MHz (Simplex)</a:t>
            </a:r>
          </a:p>
          <a:p>
            <a:r>
              <a:rPr lang="en-US" dirty="0" smtClean="0"/>
              <a:t>Lake City Sewer Authority (</a:t>
            </a:r>
            <a:r>
              <a:rPr lang="en-US" b="1" u="sng" dirty="0" smtClean="0"/>
              <a:t>WNRM624</a:t>
            </a:r>
            <a:r>
              <a:rPr lang="en-US" dirty="0" smtClean="0"/>
              <a:t>):  155.760 MHz</a:t>
            </a:r>
          </a:p>
          <a:p>
            <a:r>
              <a:rPr lang="en-US" dirty="0" smtClean="0"/>
              <a:t>Med Channels 1-10 (</a:t>
            </a:r>
            <a:r>
              <a:rPr lang="en-US" b="1" u="sng" dirty="0" smtClean="0"/>
              <a:t>KNNN703</a:t>
            </a:r>
            <a:r>
              <a:rPr lang="en-US" dirty="0" smtClean="0"/>
              <a:t>)</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Access Phone Numbers</a:t>
            </a:r>
            <a:endParaRPr lang="en-US" dirty="0"/>
          </a:p>
        </p:txBody>
      </p:sp>
      <p:sp>
        <p:nvSpPr>
          <p:cNvPr id="3" name="Content Placeholder 2"/>
          <p:cNvSpPr>
            <a:spLocks noGrp="1"/>
          </p:cNvSpPr>
          <p:nvPr>
            <p:ph sz="half" idx="1"/>
          </p:nvPr>
        </p:nvSpPr>
        <p:spPr/>
        <p:txBody>
          <a:bodyPr>
            <a:normAutofit fontScale="77500" lnSpcReduction="20000"/>
          </a:bodyPr>
          <a:lstStyle/>
          <a:p>
            <a:r>
              <a:rPr lang="en-US" b="1" dirty="0" smtClean="0"/>
              <a:t>911 (Girard):  </a:t>
            </a:r>
            <a:r>
              <a:rPr lang="en-US" dirty="0" smtClean="0"/>
              <a:t>Basic 911 service from 1983 forward serving Girard, Lake City, and </a:t>
            </a:r>
            <a:r>
              <a:rPr lang="en-US" dirty="0" err="1" smtClean="0"/>
              <a:t>Platea</a:t>
            </a:r>
            <a:r>
              <a:rPr lang="en-US" dirty="0" smtClean="0"/>
              <a:t> Areas.</a:t>
            </a:r>
          </a:p>
          <a:p>
            <a:r>
              <a:rPr lang="en-US" b="1" dirty="0" smtClean="0"/>
              <a:t>911 (Albion): </a:t>
            </a:r>
            <a:r>
              <a:rPr lang="en-US" dirty="0" smtClean="0"/>
              <a:t>Basic 911 service from 1989 forward serving Albion, </a:t>
            </a:r>
            <a:r>
              <a:rPr lang="en-US" dirty="0" err="1" smtClean="0"/>
              <a:t>Cranesville</a:t>
            </a:r>
            <a:r>
              <a:rPr lang="en-US" dirty="0" smtClean="0"/>
              <a:t>, and Springfield.</a:t>
            </a:r>
          </a:p>
          <a:p>
            <a:r>
              <a:rPr lang="en-US" b="1" dirty="0" smtClean="0"/>
              <a:t>774–4331</a:t>
            </a:r>
            <a:r>
              <a:rPr lang="en-US" dirty="0"/>
              <a:t>:</a:t>
            </a:r>
            <a:r>
              <a:rPr lang="en-US" dirty="0" smtClean="0"/>
              <a:t> Old seven-digit fire line for Girard, Lake City, and </a:t>
            </a:r>
            <a:r>
              <a:rPr lang="en-US" dirty="0" err="1" smtClean="0"/>
              <a:t>Platea</a:t>
            </a:r>
            <a:r>
              <a:rPr lang="en-US" dirty="0" smtClean="0"/>
              <a:t>.</a:t>
            </a:r>
          </a:p>
          <a:p>
            <a:r>
              <a:rPr lang="en-US" dirty="0" smtClean="0"/>
              <a:t> </a:t>
            </a:r>
            <a:r>
              <a:rPr lang="en-US" b="1" dirty="0" smtClean="0"/>
              <a:t>756–3131: </a:t>
            </a:r>
            <a:r>
              <a:rPr lang="en-US" dirty="0" smtClean="0"/>
              <a:t>Old seven-digit fire line for Albion, </a:t>
            </a:r>
            <a:r>
              <a:rPr lang="en-US" dirty="0" err="1" smtClean="0"/>
              <a:t>Cranesville</a:t>
            </a:r>
            <a:r>
              <a:rPr lang="en-US" dirty="0" smtClean="0"/>
              <a:t>, and Springfield</a:t>
            </a:r>
            <a:endParaRPr lang="en-US" b="1" dirty="0"/>
          </a:p>
        </p:txBody>
      </p:sp>
      <p:sp>
        <p:nvSpPr>
          <p:cNvPr id="4" name="Content Placeholder 3"/>
          <p:cNvSpPr>
            <a:spLocks noGrp="1"/>
          </p:cNvSpPr>
          <p:nvPr>
            <p:ph sz="half" idx="2"/>
          </p:nvPr>
        </p:nvSpPr>
        <p:spPr/>
        <p:txBody>
          <a:bodyPr>
            <a:normAutofit fontScale="77500" lnSpcReduction="20000"/>
          </a:bodyPr>
          <a:lstStyle/>
          <a:p>
            <a:r>
              <a:rPr lang="en-US" b="1" dirty="0" smtClean="0"/>
              <a:t>774-2651</a:t>
            </a:r>
            <a:r>
              <a:rPr lang="en-US" dirty="0" smtClean="0"/>
              <a:t>:  Seven-Digit police line for Girard and Lake City.</a:t>
            </a:r>
          </a:p>
          <a:p>
            <a:r>
              <a:rPr lang="en-US" b="1" dirty="0" smtClean="0"/>
              <a:t>774-2652</a:t>
            </a:r>
            <a:r>
              <a:rPr lang="en-US" dirty="0" smtClean="0"/>
              <a:t>:  Alternate seven-digit police line for Girard and Lake City.</a:t>
            </a:r>
          </a:p>
          <a:p>
            <a:r>
              <a:rPr lang="en-US" b="1" dirty="0" smtClean="0"/>
              <a:t>774-0254:</a:t>
            </a:r>
            <a:r>
              <a:rPr lang="en-US" dirty="0" smtClean="0"/>
              <a:t> Originally a “secret” number for the unrecorded line. Later used for facsimile.</a:t>
            </a:r>
            <a:endParaRPr lang="en-US" b="1" dirty="0" smtClean="0"/>
          </a:p>
          <a:p>
            <a:r>
              <a:rPr lang="en-US" b="1" dirty="0" smtClean="0"/>
              <a:t>1-800-722-3392:  </a:t>
            </a:r>
            <a:r>
              <a:rPr lang="en-US" dirty="0" smtClean="0"/>
              <a:t>Original WATTS line for West County. In service from 1993 to </a:t>
            </a:r>
            <a:r>
              <a:rPr lang="en-US" dirty="0" err="1" smtClean="0"/>
              <a:t>appx</a:t>
            </a:r>
            <a:r>
              <a:rPr lang="en-US" dirty="0" smtClean="0"/>
              <a:t>. 1999.</a:t>
            </a:r>
          </a:p>
          <a:p>
            <a:r>
              <a:rPr lang="en-US" b="1" dirty="0" smtClean="0"/>
              <a:t>1-877-836-9908:</a:t>
            </a:r>
            <a:r>
              <a:rPr lang="en-US" dirty="0" smtClean="0"/>
              <a:t>  WATTS line used from 1999 to </a:t>
            </a:r>
            <a:endParaRPr lang="en-US" b="1"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Agencies:</a:t>
            </a:r>
            <a:endParaRPr lang="en-US" dirty="0"/>
          </a:p>
        </p:txBody>
      </p:sp>
      <p:sp>
        <p:nvSpPr>
          <p:cNvPr id="3" name="Content Placeholder 2"/>
          <p:cNvSpPr>
            <a:spLocks noGrp="1"/>
          </p:cNvSpPr>
          <p:nvPr>
            <p:ph sz="half" idx="1"/>
          </p:nvPr>
        </p:nvSpPr>
        <p:spPr/>
        <p:txBody>
          <a:bodyPr>
            <a:normAutofit fontScale="92500"/>
          </a:bodyPr>
          <a:lstStyle/>
          <a:p>
            <a:r>
              <a:rPr lang="en-US" dirty="0" smtClean="0"/>
              <a:t>A.F. </a:t>
            </a:r>
            <a:r>
              <a:rPr lang="en-US" dirty="0" err="1" smtClean="0"/>
              <a:t>Dobler</a:t>
            </a:r>
            <a:r>
              <a:rPr lang="en-US" dirty="0" smtClean="0"/>
              <a:t> Hose &amp; Ladder Co.</a:t>
            </a:r>
          </a:p>
          <a:p>
            <a:r>
              <a:rPr lang="en-US" dirty="0" smtClean="0"/>
              <a:t>Albion Fire Dept.</a:t>
            </a:r>
          </a:p>
          <a:p>
            <a:r>
              <a:rPr lang="en-US" dirty="0" err="1" smtClean="0"/>
              <a:t>Cranesville</a:t>
            </a:r>
            <a:r>
              <a:rPr lang="en-US" dirty="0" smtClean="0"/>
              <a:t> Vol. Fire Dept.</a:t>
            </a:r>
          </a:p>
          <a:p>
            <a:r>
              <a:rPr lang="en-US" dirty="0" smtClean="0"/>
              <a:t>Edinboro Fire Dept.</a:t>
            </a:r>
          </a:p>
          <a:p>
            <a:r>
              <a:rPr lang="en-US" dirty="0" smtClean="0"/>
              <a:t>Fairview Fire Dept.</a:t>
            </a:r>
          </a:p>
          <a:p>
            <a:r>
              <a:rPr lang="en-US" dirty="0" smtClean="0"/>
              <a:t>Franklin Twp. Fire Dept</a:t>
            </a:r>
          </a:p>
          <a:p>
            <a:r>
              <a:rPr lang="en-US" dirty="0" smtClean="0"/>
              <a:t>Lake City Fire Co.</a:t>
            </a:r>
          </a:p>
          <a:p>
            <a:r>
              <a:rPr lang="en-US" dirty="0" smtClean="0"/>
              <a:t>McKean Hose Co.</a:t>
            </a:r>
          </a:p>
        </p:txBody>
      </p:sp>
      <p:sp>
        <p:nvSpPr>
          <p:cNvPr id="4" name="Content Placeholder 3"/>
          <p:cNvSpPr>
            <a:spLocks noGrp="1"/>
          </p:cNvSpPr>
          <p:nvPr>
            <p:ph sz="half" idx="2"/>
          </p:nvPr>
        </p:nvSpPr>
        <p:spPr/>
        <p:txBody>
          <a:bodyPr>
            <a:normAutofit fontScale="92500"/>
          </a:bodyPr>
          <a:lstStyle/>
          <a:p>
            <a:r>
              <a:rPr lang="en-US" dirty="0" err="1" smtClean="0"/>
              <a:t>Platea</a:t>
            </a:r>
            <a:r>
              <a:rPr lang="en-US" dirty="0" smtClean="0"/>
              <a:t> Fire Co.</a:t>
            </a:r>
          </a:p>
          <a:p>
            <a:r>
              <a:rPr lang="en-US" dirty="0" smtClean="0"/>
              <a:t>Springfield Fire Dept</a:t>
            </a:r>
          </a:p>
          <a:p>
            <a:r>
              <a:rPr lang="en-US" dirty="0" smtClean="0"/>
              <a:t>West County Paramedic Assoc.</a:t>
            </a:r>
          </a:p>
          <a:p>
            <a:r>
              <a:rPr lang="en-US" dirty="0" smtClean="0"/>
              <a:t>Central Erie Co. Paramedic Assoc.</a:t>
            </a:r>
          </a:p>
          <a:p>
            <a:r>
              <a:rPr lang="en-US" dirty="0" smtClean="0"/>
              <a:t>Albion Police Dept.</a:t>
            </a:r>
          </a:p>
          <a:p>
            <a:r>
              <a:rPr lang="en-US" dirty="0" smtClean="0"/>
              <a:t>Girard Police Dept.</a:t>
            </a:r>
          </a:p>
          <a:p>
            <a:r>
              <a:rPr lang="en-US" dirty="0" smtClean="0"/>
              <a:t>Lake City Police Dept.</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West Erie County Emergency Communication Center, Inc.</a:t>
            </a:r>
            <a:endParaRPr lang="en-US" dirty="0"/>
          </a:p>
        </p:txBody>
      </p:sp>
      <p:sp>
        <p:nvSpPr>
          <p:cNvPr id="3" name="Content Placeholder 2"/>
          <p:cNvSpPr>
            <a:spLocks noGrp="1"/>
          </p:cNvSpPr>
          <p:nvPr>
            <p:ph sz="half" idx="1"/>
          </p:nvPr>
        </p:nvSpPr>
        <p:spPr/>
        <p:txBody>
          <a:bodyPr/>
          <a:lstStyle/>
          <a:p>
            <a:r>
              <a:rPr lang="en-US" dirty="0" smtClean="0"/>
              <a:t>From 1993 until closure at the end of 2011, West County Fire Control was located at 6852 Meadville Road, Girard.</a:t>
            </a:r>
          </a:p>
          <a:p>
            <a:r>
              <a:rPr lang="en-US" dirty="0" smtClean="0"/>
              <a:t>The “</a:t>
            </a:r>
            <a:r>
              <a:rPr lang="en-US" dirty="0" err="1" smtClean="0"/>
              <a:t>comm</a:t>
            </a:r>
            <a:r>
              <a:rPr lang="en-US" dirty="0" smtClean="0"/>
              <a:t> center” was co-located with the West County Paramedic Association.</a:t>
            </a:r>
            <a:endParaRPr lang="en-US" dirty="0"/>
          </a:p>
        </p:txBody>
      </p:sp>
      <p:pic>
        <p:nvPicPr>
          <p:cNvPr id="5" name="Picture 2" descr="C:\Users\Medic-2\Documents\McCabe\WestCountyFire\sign.jpg"/>
          <p:cNvPicPr>
            <a:picLocks noGrp="1" noChangeAspect="1" noChangeArrowheads="1"/>
          </p:cNvPicPr>
          <p:nvPr>
            <p:ph sz="half" idx="2"/>
          </p:nvPr>
        </p:nvPicPr>
        <p:blipFill>
          <a:blip r:embed="rId2" cstate="print"/>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Dispatchers on Dec. 31, 2011</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Dave Chaffee (Far Left)</a:t>
            </a:r>
          </a:p>
          <a:p>
            <a:r>
              <a:rPr lang="en-US" dirty="0" smtClean="0"/>
              <a:t>Matt Fuller</a:t>
            </a:r>
          </a:p>
          <a:p>
            <a:r>
              <a:rPr lang="en-US" dirty="0" smtClean="0"/>
              <a:t>Leigh George</a:t>
            </a:r>
          </a:p>
          <a:p>
            <a:r>
              <a:rPr lang="en-US" dirty="0" smtClean="0"/>
              <a:t>Mark Schultz (Supervisor)</a:t>
            </a:r>
          </a:p>
          <a:p>
            <a:r>
              <a:rPr lang="en-US" dirty="0" smtClean="0"/>
              <a:t>Steve Smith</a:t>
            </a:r>
          </a:p>
          <a:p>
            <a:r>
              <a:rPr lang="en-US" dirty="0" err="1" smtClean="0"/>
              <a:t>Branden</a:t>
            </a:r>
            <a:r>
              <a:rPr lang="en-US" dirty="0" smtClean="0"/>
              <a:t> Schultz (Far Right)</a:t>
            </a:r>
          </a:p>
          <a:p>
            <a:r>
              <a:rPr lang="en-US" dirty="0" smtClean="0"/>
              <a:t>Gail Edwards (Absent)</a:t>
            </a:r>
          </a:p>
          <a:p>
            <a:r>
              <a:rPr lang="en-US" dirty="0" smtClean="0"/>
              <a:t>Jennifer </a:t>
            </a:r>
            <a:r>
              <a:rPr lang="en-US" dirty="0" err="1" smtClean="0"/>
              <a:t>Waxham</a:t>
            </a:r>
            <a:r>
              <a:rPr lang="en-US" dirty="0" smtClean="0"/>
              <a:t> (Absent)</a:t>
            </a:r>
          </a:p>
          <a:p>
            <a:r>
              <a:rPr lang="en-US" dirty="0" smtClean="0"/>
              <a:t>John </a:t>
            </a:r>
            <a:r>
              <a:rPr lang="en-US" dirty="0" err="1" smtClean="0"/>
              <a:t>Durlin</a:t>
            </a:r>
            <a:r>
              <a:rPr lang="en-US" dirty="0" smtClean="0"/>
              <a:t> (Absent)</a:t>
            </a:r>
            <a:endParaRPr lang="en-US" dirty="0"/>
          </a:p>
        </p:txBody>
      </p:sp>
      <p:pic>
        <p:nvPicPr>
          <p:cNvPr id="2050" name="Picture 2" descr="C:\Users\Medic-2\Pictures\2011-12-31\DSC02253.JPG"/>
          <p:cNvPicPr>
            <a:picLocks noGrp="1" noChangeAspect="1" noChangeArrowheads="1"/>
          </p:cNvPicPr>
          <p:nvPr>
            <p:ph sz="half" idx="2"/>
          </p:nvPr>
        </p:nvPicPr>
        <p:blipFill>
          <a:blip r:embed="rId2" cstate="print"/>
          <a:srcRect/>
          <a:stretch>
            <a:fillRect/>
          </a:stretch>
        </p:blipFill>
        <p:spPr bwMode="auto">
          <a:xfrm>
            <a:off x="4648200" y="2348706"/>
            <a:ext cx="4038600" cy="302895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Partial List of Former Dispatchers</a:t>
            </a:r>
            <a:br>
              <a:rPr lang="en-US" dirty="0" smtClean="0"/>
            </a:br>
            <a:r>
              <a:rPr lang="en-US" sz="1300" dirty="0" smtClean="0"/>
              <a:t>(Please submit names of other dispatchers to </a:t>
            </a:r>
            <a:r>
              <a:rPr lang="en-US" sz="1300" dirty="0" smtClean="0">
                <a:hlinkClick r:id="rId2"/>
              </a:rPr>
              <a:t>admin@westcountyfire.com</a:t>
            </a:r>
            <a:r>
              <a:rPr lang="en-US" sz="1300" dirty="0" smtClean="0"/>
              <a:t>)</a:t>
            </a:r>
            <a:endParaRPr lang="en-US" dirty="0"/>
          </a:p>
        </p:txBody>
      </p:sp>
      <p:sp>
        <p:nvSpPr>
          <p:cNvPr id="3" name="Content Placeholder 2"/>
          <p:cNvSpPr>
            <a:spLocks noGrp="1"/>
          </p:cNvSpPr>
          <p:nvPr>
            <p:ph sz="half" idx="1"/>
          </p:nvPr>
        </p:nvSpPr>
        <p:spPr/>
        <p:txBody>
          <a:bodyPr>
            <a:noAutofit/>
          </a:bodyPr>
          <a:lstStyle/>
          <a:p>
            <a:r>
              <a:rPr lang="en-US" sz="1800" dirty="0" smtClean="0"/>
              <a:t>Liz Howard (Schultz)</a:t>
            </a:r>
          </a:p>
          <a:p>
            <a:r>
              <a:rPr lang="en-US" sz="1800" dirty="0" smtClean="0"/>
              <a:t>Diana Sumner</a:t>
            </a:r>
          </a:p>
          <a:p>
            <a:r>
              <a:rPr lang="en-US" sz="1800" dirty="0" smtClean="0"/>
              <a:t>Gail Clapper</a:t>
            </a:r>
          </a:p>
          <a:p>
            <a:r>
              <a:rPr lang="en-US" sz="1800" dirty="0" smtClean="0"/>
              <a:t>Matt </a:t>
            </a:r>
            <a:r>
              <a:rPr lang="en-US" sz="1800" dirty="0" err="1" smtClean="0"/>
              <a:t>Kemling</a:t>
            </a:r>
            <a:endParaRPr lang="en-US" sz="1800" dirty="0" smtClean="0"/>
          </a:p>
          <a:p>
            <a:r>
              <a:rPr lang="en-US" sz="1800" dirty="0" smtClean="0"/>
              <a:t>Micheal McCabe</a:t>
            </a:r>
          </a:p>
          <a:p>
            <a:r>
              <a:rPr lang="en-US" sz="1800" dirty="0" smtClean="0"/>
              <a:t>Carol Summerville</a:t>
            </a:r>
          </a:p>
          <a:p>
            <a:r>
              <a:rPr lang="en-US" sz="1800" dirty="0" smtClean="0"/>
              <a:t>Paul </a:t>
            </a:r>
            <a:r>
              <a:rPr lang="en-US" sz="1800" dirty="0" err="1" smtClean="0"/>
              <a:t>Neuman</a:t>
            </a:r>
            <a:endParaRPr lang="en-US" sz="1800" dirty="0" smtClean="0"/>
          </a:p>
          <a:p>
            <a:r>
              <a:rPr lang="en-US" sz="1800" dirty="0" smtClean="0"/>
              <a:t>Diana </a:t>
            </a:r>
            <a:r>
              <a:rPr lang="en-US" sz="1800" dirty="0" err="1" smtClean="0"/>
              <a:t>Pavolko</a:t>
            </a:r>
            <a:endParaRPr lang="en-US" sz="1800" dirty="0" smtClean="0"/>
          </a:p>
          <a:p>
            <a:r>
              <a:rPr lang="en-US" sz="1800" dirty="0" smtClean="0"/>
              <a:t>Jennifer </a:t>
            </a:r>
            <a:r>
              <a:rPr lang="en-US" sz="1800" dirty="0" err="1" smtClean="0"/>
              <a:t>Pavolko</a:t>
            </a:r>
            <a:endParaRPr lang="en-US" sz="1800" dirty="0" smtClean="0"/>
          </a:p>
          <a:p>
            <a:r>
              <a:rPr lang="en-US" sz="1800" dirty="0" smtClean="0"/>
              <a:t>Heather Ericsson</a:t>
            </a:r>
          </a:p>
          <a:p>
            <a:r>
              <a:rPr lang="en-US" sz="1800" dirty="0" smtClean="0"/>
              <a:t>Jon Weber</a:t>
            </a:r>
          </a:p>
          <a:p>
            <a:r>
              <a:rPr lang="en-US" sz="1800" dirty="0" smtClean="0"/>
              <a:t>Rick Adams</a:t>
            </a:r>
          </a:p>
          <a:p>
            <a:r>
              <a:rPr lang="en-US" sz="1800" dirty="0" smtClean="0"/>
              <a:t>Ed </a:t>
            </a:r>
            <a:r>
              <a:rPr lang="en-US" sz="1800" dirty="0" err="1" smtClean="0"/>
              <a:t>Podpora</a:t>
            </a:r>
            <a:endParaRPr lang="en-US" sz="1800" dirty="0" smtClean="0"/>
          </a:p>
          <a:p>
            <a:r>
              <a:rPr lang="en-US" sz="1800" dirty="0" smtClean="0"/>
              <a:t>Paul Douglas</a:t>
            </a:r>
          </a:p>
          <a:p>
            <a:pPr>
              <a:buNone/>
            </a:pPr>
            <a:endParaRPr lang="en-US" sz="1800" dirty="0"/>
          </a:p>
        </p:txBody>
      </p:sp>
      <p:sp>
        <p:nvSpPr>
          <p:cNvPr id="4" name="Content Placeholder 3"/>
          <p:cNvSpPr>
            <a:spLocks noGrp="1"/>
          </p:cNvSpPr>
          <p:nvPr>
            <p:ph sz="half" idx="2"/>
          </p:nvPr>
        </p:nvSpPr>
        <p:spPr/>
        <p:txBody>
          <a:bodyPr>
            <a:normAutofit fontScale="55000" lnSpcReduction="20000"/>
          </a:bodyPr>
          <a:lstStyle/>
          <a:p>
            <a:r>
              <a:rPr lang="en-US" sz="3200" dirty="0" smtClean="0"/>
              <a:t>Bob Gould</a:t>
            </a:r>
          </a:p>
          <a:p>
            <a:r>
              <a:rPr lang="en-US" sz="3200" dirty="0" smtClean="0"/>
              <a:t>Don </a:t>
            </a:r>
            <a:r>
              <a:rPr lang="en-US" sz="3200" dirty="0" err="1" smtClean="0"/>
              <a:t>Bovaird</a:t>
            </a:r>
            <a:endParaRPr lang="en-US" sz="3200" dirty="0" smtClean="0"/>
          </a:p>
          <a:p>
            <a:r>
              <a:rPr lang="en-US" sz="3200" dirty="0" smtClean="0"/>
              <a:t>Many others!</a:t>
            </a:r>
          </a:p>
          <a:p>
            <a:r>
              <a:rPr lang="en-US" sz="3200" dirty="0" smtClean="0"/>
              <a:t>West County had frequent, rapid, and unpredictable employee turnover due to constant micromanagement by the board of directors.</a:t>
            </a:r>
          </a:p>
          <a:p>
            <a:r>
              <a:rPr lang="en-US" sz="3200" dirty="0" smtClean="0"/>
              <a:t>Fire Dept. Politics were a major factor in employee tenure.</a:t>
            </a:r>
          </a:p>
          <a:p>
            <a:r>
              <a:rPr lang="en-US" sz="3200" dirty="0" smtClean="0"/>
              <a:t>Many terminations were due to “personality conflict” between dispatchers and agency employees.</a:t>
            </a:r>
            <a:endParaRPr lang="en-US" sz="3200" dirty="0" smtClean="0"/>
          </a:p>
          <a:p>
            <a:r>
              <a:rPr lang="en-US" sz="3200" dirty="0" smtClean="0"/>
              <a:t>This stabilized somewhat after 1993 when APCO Training was mandated for employment.</a:t>
            </a:r>
          </a:p>
          <a:p>
            <a:r>
              <a:rPr lang="en-US" sz="3200" dirty="0" smtClean="0"/>
              <a:t>Getting fired from West County was a badge of honor for many firefighters, police officers, and paramedics!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Brief History</a:t>
            </a:r>
            <a:endParaRPr lang="en-US" dirty="0"/>
          </a:p>
        </p:txBody>
      </p:sp>
      <p:sp>
        <p:nvSpPr>
          <p:cNvPr id="3" name="Content Placeholder 2"/>
          <p:cNvSpPr>
            <a:spLocks noGrp="1"/>
          </p:cNvSpPr>
          <p:nvPr>
            <p:ph idx="1"/>
          </p:nvPr>
        </p:nvSpPr>
        <p:spPr/>
        <p:txBody>
          <a:bodyPr>
            <a:noAutofit/>
          </a:bodyPr>
          <a:lstStyle/>
          <a:p>
            <a:pPr indent="342900">
              <a:lnSpc>
                <a:spcPct val="120000"/>
              </a:lnSpc>
              <a:spcBef>
                <a:spcPts val="0"/>
              </a:spcBef>
              <a:spcAft>
                <a:spcPts val="600"/>
              </a:spcAft>
              <a:buNone/>
            </a:pPr>
            <a:r>
              <a:rPr lang="en-US" sz="1100" dirty="0"/>
              <a:t>“West County Fire Control” went into operation on September 1, 1961 when automatic telephone switching replaced human operators in the Albion (756 exchange) and West Springfield (922 exchange) telephone service areas. The first communication center was located at the 6-90 Truck Stop in West Springfield. In 1975, West County merged with Girard Fire Control and moved operations to the Borough of Girard – first at the municipal power plant on Mechanic Street and later (1981) in the municipal building on Main Street West. </a:t>
            </a:r>
          </a:p>
          <a:p>
            <a:pPr indent="342900">
              <a:lnSpc>
                <a:spcPct val="120000"/>
              </a:lnSpc>
              <a:spcBef>
                <a:spcPts val="0"/>
              </a:spcBef>
              <a:spcAft>
                <a:spcPts val="600"/>
              </a:spcAft>
              <a:buNone/>
            </a:pPr>
            <a:r>
              <a:rPr lang="en-US" sz="1100" dirty="0"/>
              <a:t>West County began offering basic 911 service to telephone customers in the Girard area (774 exchange) in 1983 – a full ten years before Erie County Government got into the act. Basic 911 service to Albion and Springfield was enabled in 1989 when Alltel upgraded the telephone switching systems in those communities. Enhanced 911 followed in 1993 when West County merged with Edinboro Fire Control. This merger required the construction of the current communication center on Route 18 in Girard Township. Later, West County assumed dispatch duties for the McKean and Fairview areas when Millcreek Fire Control stopped using the VHF low-band radio system. At its peak in 2009, West County provided emergency services to slightly less than half the land area in Erie County – extending west from the Waterford Township Line to the Ohio State Line and South from the Lake Erie Shoreline to the Crawford County Line.</a:t>
            </a:r>
          </a:p>
          <a:p>
            <a:pPr indent="342900">
              <a:lnSpc>
                <a:spcPct val="120000"/>
              </a:lnSpc>
              <a:spcBef>
                <a:spcPts val="0"/>
              </a:spcBef>
              <a:spcAft>
                <a:spcPts val="600"/>
              </a:spcAft>
              <a:buNone/>
            </a:pPr>
            <a:r>
              <a:rPr lang="en-US" sz="1100" dirty="0"/>
              <a:t>In those fifty years of service, there were literally scores of operators working behind the console – answering emergency calls and directing the response of police officers, firefighters, and emergency medical workers. I can only name a recent few, but would like to personally thank Mark Schultz, Gail </a:t>
            </a:r>
            <a:r>
              <a:rPr lang="en-US" sz="1100" dirty="0" smtClean="0"/>
              <a:t>Edwards, </a:t>
            </a:r>
            <a:r>
              <a:rPr lang="en-US" sz="1100" dirty="0"/>
              <a:t>Leigh George, Steve Smith, Dave Chaffee, Matt Fuller, </a:t>
            </a:r>
            <a:r>
              <a:rPr lang="en-US" sz="1100" dirty="0" err="1"/>
              <a:t>Branden</a:t>
            </a:r>
            <a:r>
              <a:rPr lang="en-US" sz="1100" dirty="0"/>
              <a:t> Schultz, Jennifer </a:t>
            </a:r>
            <a:r>
              <a:rPr lang="en-US" sz="1100" dirty="0" err="1"/>
              <a:t>Waxham</a:t>
            </a:r>
            <a:r>
              <a:rPr lang="en-US" sz="1100" dirty="0"/>
              <a:t>, and John </a:t>
            </a:r>
            <a:r>
              <a:rPr lang="en-US" sz="1100" dirty="0" err="1"/>
              <a:t>Durlin</a:t>
            </a:r>
            <a:r>
              <a:rPr lang="en-US" sz="1100" dirty="0"/>
              <a:t> for continuing the difficult work of keeping West County on the air in its final days. I’ll miss hearing your voices on the radio and the personalized service that only a small agency can offer.</a:t>
            </a:r>
          </a:p>
          <a:p>
            <a:pPr indent="342900">
              <a:lnSpc>
                <a:spcPct val="120000"/>
              </a:lnSpc>
              <a:spcBef>
                <a:spcPts val="0"/>
              </a:spcBef>
              <a:spcAft>
                <a:spcPts val="600"/>
              </a:spcAft>
              <a:buNone/>
            </a:pPr>
            <a:r>
              <a:rPr lang="en-US" sz="1100" dirty="0"/>
              <a:t>The arguments over the wisdom of putting all the county’s communication assets in one location under the control of a single, poorly funded, agency have been made and lost. Reason, logic and experience have failed to convince our short-sighted elected officials that redundancy in a complex and fragile electronic communication system is an advantage; particularly when lives are on the line. County government has been penny-wise and pound-foolish, but blame must also be distributed to the municipal governments and local agencies that chose to believe that Erie County 911 would offer comparable service at “no cost” to the taxpayers. Newsflash: There is no free lunch</a:t>
            </a:r>
            <a:r>
              <a:rPr lang="en-US" sz="1100" dirty="0" smtClean="0"/>
              <a:t>.</a:t>
            </a:r>
            <a:endParaRPr lang="en-US"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2107</Words>
  <Application>Microsoft Office PowerPoint</Application>
  <PresentationFormat>On-screen Show (4:3)</PresentationFormat>
  <Paragraphs>106</Paragraphs>
  <Slides>16</Slides>
  <Notes>0</Notes>
  <HiddenSlides>0</HiddenSlides>
  <MMClips>1</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West County Fire Control 6852 Meadville Road – PO Box 5 Girard, PA 16417-0005</vt:lpstr>
      <vt:lpstr>Disclaimer</vt:lpstr>
      <vt:lpstr>Radio Frequencies &amp; Call Signs</vt:lpstr>
      <vt:lpstr>Public Access Phone Numbers</vt:lpstr>
      <vt:lpstr>Agencies:</vt:lpstr>
      <vt:lpstr>West Erie County Emergency Communication Center, Inc.</vt:lpstr>
      <vt:lpstr>Dispatchers on Dec. 31, 2011</vt:lpstr>
      <vt:lpstr>Partial List of Former Dispatchers (Please submit names of other dispatchers to admin@westcountyfire.com)</vt:lpstr>
      <vt:lpstr>A Brief History</vt:lpstr>
      <vt:lpstr>“Routine Emergencies:” 1961 to 2011</vt:lpstr>
      <vt:lpstr>September 18, 1977 –  F2 Tornado Damages School and Homes in Lake City</vt:lpstr>
      <vt:lpstr>March 18, 1985 – Culvert Collapse Dams Elk Creek at Conrail Tracks</vt:lpstr>
      <vt:lpstr>May 31, 1985 Tornado Outbreak – Albion &amp; Cranesville</vt:lpstr>
      <vt:lpstr>The Snowstorm of the Century – March 13, 1993</vt:lpstr>
      <vt:lpstr>September 11, 2001 – United Airlines Flight 93</vt:lpstr>
      <vt:lpstr>The Last Broadcast &amp; Sign-Off</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West County Fire Control</dc:title>
  <dc:creator>Micheal H. McCabe</dc:creator>
  <cp:lastModifiedBy>Micheal H. McCabe</cp:lastModifiedBy>
  <cp:revision>37</cp:revision>
  <dcterms:created xsi:type="dcterms:W3CDTF">2012-05-20T12:30:01Z</dcterms:created>
  <dcterms:modified xsi:type="dcterms:W3CDTF">2012-05-20T18:09:52Z</dcterms:modified>
</cp:coreProperties>
</file>